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0080625" cy="7559675"/>
  <p:notesSz cx="7559675" cy="10691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86" y="-102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None/>
              <a:defRPr sz="1400">
                <a:latin typeface="Arial" pitchFamily="18"/>
                <a:ea typeface="SimSun" pitchFamily="2"/>
                <a:cs typeface="Mangal" pitchFamily="2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defRPr sz="1400"/>
            </a:pPr>
            <a:endParaRPr lang="fr-FR"/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 algn="r"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None/>
              <a:defRPr sz="1400">
                <a:latin typeface="Arial" pitchFamily="18"/>
                <a:ea typeface="SimSun" pitchFamily="2"/>
                <a:cs typeface="Mangal" pitchFamily="2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defRPr sz="1400"/>
            </a:pPr>
            <a:endParaRPr lang="fr-FR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None/>
              <a:defRPr sz="1400">
                <a:latin typeface="Arial" pitchFamily="18"/>
                <a:ea typeface="SimSun" pitchFamily="2"/>
                <a:cs typeface="Mangal" pitchFamily="2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defRPr sz="1400"/>
            </a:pPr>
            <a:endParaRPr lang="fr-FR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 algn="r"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None/>
              <a:defRPr sz="1400">
                <a:latin typeface="+mn-lt"/>
                <a:cs typeface="+mn-cs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defRPr sz="1400"/>
            </a:pPr>
            <a:fld id="{E4FDB8DE-3D9F-4EEC-8500-76E62FC769E5}" type="slidenum">
              <a:rPr/>
              <a:pPr>
                <a:defRPr sz="1400"/>
              </a:pPr>
              <a:t>‹N°›</a:t>
            </a:fld>
            <a:endParaRPr lang="fr-FR">
              <a:latin typeface="Arial" pitchFamily="18"/>
              <a:ea typeface="SimSun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7378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endParaRPr lang="fr-FR" noProof="0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7E9240A5-B787-4D06-8EF9-8236F28B8375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817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eaLnBrk="0" fontAlgn="base" hangingPunct="0">
      <a:spcBef>
        <a:spcPct val="30000"/>
      </a:spcBef>
      <a:spcAft>
        <a:spcPct val="0"/>
      </a:spcAft>
      <a:defRPr lang="fr-FR" sz="2000" kern="1200">
        <a:solidFill>
          <a:schemeClr val="tx1"/>
        </a:solidFill>
        <a:latin typeface="Arial" pitchFamily="18"/>
        <a:ea typeface="宋体" pitchFamily="2" charset="-122"/>
        <a:cs typeface="Mangal" pitchFamily="2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6386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vert="horz"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charset="0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8434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vert="horz"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charset="0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0482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charset="0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2530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charset="0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4578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charset="0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6626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charset="0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0722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charset="0"/>
              <a:cs typeface="Mangal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8C4C3-A2DA-41F6-94ED-42BCBEC50F9E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4F16-FA84-4E9C-8165-4FBAAF8DD5B1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E3F67-4F17-4C86-9640-3521C998EB7C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AFE8F-9A6B-499B-A40C-76D57F747976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DD5-9673-40A4-AAD6-95B34A9FD98A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D88D1-FD71-4851-87BD-A07C6A059AD1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F71F5-7134-4F0E-8A07-C216F5A68405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01B26-AF94-477A-A589-9CA04D9393F5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8B3AE-A3BF-41A4-8ADA-7969D1C5A0ED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67592-5176-4D73-8FF3-5CDB7BD52DDC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93AEB-31FF-4812-A691-7810B9C4D2F0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 txBox="1">
            <a:spLocks noGrp="1"/>
          </p:cNvSpPr>
          <p:nvPr>
            <p:ph type="title"/>
          </p:nvPr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smtClean="0"/>
          </a:p>
        </p:txBody>
      </p:sp>
      <p:sp>
        <p:nvSpPr>
          <p:cNvPr id="1027" name="Espace réservé du texte 2"/>
          <p:cNvSpPr txBox="1">
            <a:spLocks noGrp="1"/>
          </p:cNvSpPr>
          <p:nvPr>
            <p:ph type="body" idx="1"/>
          </p:nvPr>
        </p:nvSpPr>
        <p:spPr bwMode="auto">
          <a:xfrm>
            <a:off x="503238" y="1768475"/>
            <a:ext cx="9072562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238" y="6886575"/>
            <a:ext cx="2349500" cy="522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8050" y="6886575"/>
            <a:ext cx="3194050" cy="522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7888" y="6886575"/>
            <a:ext cx="2347912" cy="522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38AEB337-725C-4EAB-B041-E756B48D84E6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fr-FR" sz="4400" kern="1200">
          <a:solidFill>
            <a:schemeClr val="tx2"/>
          </a:solidFill>
          <a:latin typeface="Arial" pitchFamily="18"/>
          <a:ea typeface="宋体" pitchFamily="2" charset="-122"/>
          <a:cs typeface="Mangal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  <a:cs typeface="Mangal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  <a:cs typeface="Mangal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  <a:cs typeface="Mangal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  <a:cs typeface="Mangal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  <a:cs typeface="Mangal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  <a:cs typeface="Mangal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  <a:cs typeface="Mangal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  <a:cs typeface="Mangal" pitchFamily="18" charset="0"/>
        </a:defRPr>
      </a:lvl9pPr>
    </p:titleStyle>
    <p:bodyStyle>
      <a:lvl1pPr algn="l" rtl="0" eaLnBrk="0" fontAlgn="base" hangingPunct="0">
        <a:spcBef>
          <a:spcPct val="0"/>
        </a:spcBef>
        <a:spcAft>
          <a:spcPts val="1413"/>
        </a:spcAft>
        <a:defRPr lang="fr-FR" sz="3200" kern="1200">
          <a:solidFill>
            <a:schemeClr val="tx1"/>
          </a:solidFill>
          <a:latin typeface="Arial" pitchFamily="18"/>
          <a:ea typeface="宋体" pitchFamily="2" charset="-122"/>
          <a:cs typeface="Mangal" pitchFamily="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宋体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 txBox="1">
            <a:spLocks noGrp="1"/>
          </p:cNvSpPr>
          <p:nvPr>
            <p:ph type="title" idx="4294967295"/>
          </p:nvPr>
        </p:nvSpPr>
        <p:spPr>
          <a:xfrm>
            <a:off x="539750" y="379413"/>
            <a:ext cx="9072563" cy="3400425"/>
          </a:xfrm>
          <a:solidFill>
            <a:srgbClr val="B84747"/>
          </a:solidFill>
        </p:spPr>
        <p:txBody>
          <a:bodyPr/>
          <a:lstStyle/>
          <a:p>
            <a:pPr eaLnBrk="1">
              <a:buSzPct val="45000"/>
              <a:buFont typeface="StarSymbol"/>
              <a:buNone/>
            </a:pPr>
            <a:r>
              <a:rPr b="1"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Les savoirs, des savoirs faire, des savoirs être  visés par l'école :</a:t>
            </a:r>
            <a:br>
              <a:rPr b="1"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</a:br>
            <a:r>
              <a:rPr b="1"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le socle des compétences</a:t>
            </a:r>
          </a:p>
        </p:txBody>
      </p:sp>
      <p:sp>
        <p:nvSpPr>
          <p:cNvPr id="15362" name="Sous-titre 2"/>
          <p:cNvSpPr txBox="1">
            <a:spLocks noGrp="1"/>
          </p:cNvSpPr>
          <p:nvPr>
            <p:ph type="subTitle" idx="4294967295"/>
          </p:nvPr>
        </p:nvSpPr>
        <p:spPr>
          <a:xfrm>
            <a:off x="539750" y="3779838"/>
            <a:ext cx="9072563" cy="2919412"/>
          </a:xfrm>
          <a:solidFill>
            <a:srgbClr val="B84747"/>
          </a:solidFill>
        </p:spPr>
        <p:txBody>
          <a:bodyPr anchor="ctr"/>
          <a:lstStyle/>
          <a:p>
            <a:pPr algn="ctr" eaLnBrk="1">
              <a:buSzPct val="45000"/>
              <a:buFont typeface="StarSymbol"/>
              <a:buNone/>
            </a:pPr>
            <a:endParaRPr dirty="0" smtClean="0">
              <a:solidFill>
                <a:srgbClr val="000000"/>
              </a:solidFill>
              <a:latin typeface="Arial" charset="0"/>
              <a:cs typeface="Mangal" pitchFamily="18" charset="0"/>
            </a:endParaRPr>
          </a:p>
          <a:p>
            <a:pPr algn="ctr" eaLnBrk="1">
              <a:buSzPct val="45000"/>
              <a:buFont typeface="StarSymbol"/>
              <a:buNone/>
            </a:pPr>
            <a:r>
              <a:rPr b="1" dirty="0"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« Orchestre à l'école </a:t>
            </a:r>
            <a:r>
              <a:rPr b="1" dirty="0"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»</a:t>
            </a:r>
            <a:endParaRPr b="1" dirty="0" smtClean="0">
              <a:solidFill>
                <a:srgbClr val="FFFFFF"/>
              </a:solidFill>
              <a:latin typeface="Arial" charset="0"/>
              <a:cs typeface="Mangal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 txBox="1">
            <a:spLocks noGrp="1"/>
          </p:cNvSpPr>
          <p:nvPr>
            <p:ph type="title" idx="4294967295"/>
          </p:nvPr>
        </p:nvSpPr>
        <p:spPr>
          <a:xfrm>
            <a:off x="468313" y="284163"/>
            <a:ext cx="9070975" cy="1876425"/>
          </a:xfrm>
          <a:solidFill>
            <a:srgbClr val="B84747"/>
          </a:solidFill>
        </p:spPr>
        <p:txBody>
          <a:bodyPr/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Le socle commun  des compétences </a:t>
            </a:r>
            <a:br>
              <a:rPr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</a:br>
            <a:r>
              <a:rPr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(Bulletin officiel du 19 juin 2008)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4294967295"/>
          </p:nvPr>
        </p:nvSpPr>
        <p:spPr>
          <a:xfrm>
            <a:off x="360363" y="2339975"/>
            <a:ext cx="9070975" cy="4899025"/>
          </a:xfrm>
        </p:spPr>
        <p:txBody>
          <a:bodyPr anchor="ctr"/>
          <a:lstStyle/>
          <a:p>
            <a:pPr eaLnBrk="1">
              <a:buSzPct val="45000"/>
              <a:buFont typeface="StarSymbol"/>
              <a:buChar char="➔"/>
            </a:pPr>
            <a:r>
              <a:rPr sz="2200" b="1" smtClean="0">
                <a:solidFill>
                  <a:srgbClr val="EB613D"/>
                </a:solidFill>
                <a:latin typeface="Arial" charset="0"/>
                <a:cs typeface="Mangal" pitchFamily="18" charset="0"/>
              </a:rPr>
              <a:t>Compétence 1 : la maîtrise de la langue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200" smtClean="0">
                <a:solidFill>
                  <a:srgbClr val="000000"/>
                </a:solidFill>
                <a:latin typeface="Arial" charset="0"/>
                <a:cs typeface="Mangal" pitchFamily="18" charset="0"/>
              </a:rPr>
              <a:t>Compétence 2 : la pratique d'une langue étrangère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200" smtClean="0">
                <a:solidFill>
                  <a:srgbClr val="000000"/>
                </a:solidFill>
                <a:latin typeface="Arial" charset="0"/>
                <a:cs typeface="Mangal" pitchFamily="18" charset="0"/>
              </a:rPr>
              <a:t>Compétence 3 : les principaux éléments de mathématiques et la culture 					scientifique et technologique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200" smtClean="0">
                <a:solidFill>
                  <a:srgbClr val="000000"/>
                </a:solidFill>
                <a:latin typeface="Arial" charset="0"/>
                <a:cs typeface="Mangal" pitchFamily="18" charset="0"/>
              </a:rPr>
              <a:t>Compétence 4 : la maîtrise des techniques usuelles de l'information et 					de la communication</a:t>
            </a:r>
            <a:endParaRPr sz="2200" b="1" smtClean="0">
              <a:solidFill>
                <a:srgbClr val="000000"/>
              </a:solidFill>
              <a:latin typeface="Arial" charset="0"/>
              <a:cs typeface="Mangal" pitchFamily="18" charset="0"/>
            </a:endParaRPr>
          </a:p>
          <a:p>
            <a:pPr eaLnBrk="1">
              <a:buSzPct val="45000"/>
              <a:buFont typeface="StarSymbol"/>
              <a:buChar char="➔"/>
            </a:pPr>
            <a:r>
              <a:rPr sz="22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C</a:t>
            </a:r>
            <a:r>
              <a:rPr sz="2200" b="1" smtClean="0">
                <a:solidFill>
                  <a:srgbClr val="EB613D"/>
                </a:solidFill>
                <a:latin typeface="Arial" charset="0"/>
                <a:cs typeface="Mangal" pitchFamily="18" charset="0"/>
              </a:rPr>
              <a:t>ompétence 5 : la culture humaniste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200" b="1" smtClean="0">
                <a:solidFill>
                  <a:srgbClr val="EB613D"/>
                </a:solidFill>
                <a:latin typeface="Arial" charset="0"/>
                <a:cs typeface="Mangal" pitchFamily="18" charset="0"/>
              </a:rPr>
              <a:t>Compétence 6 les compétences sociales et civiques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200" b="1" smtClean="0">
                <a:solidFill>
                  <a:srgbClr val="EB613D"/>
                </a:solidFill>
                <a:latin typeface="Arial" charset="0"/>
                <a:cs typeface="Mangal" pitchFamily="18" charset="0"/>
              </a:rPr>
              <a:t>Compétence 7 : l'autonomie et l'initiative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 txBox="1">
            <a:spLocks noGrp="1"/>
          </p:cNvSpPr>
          <p:nvPr>
            <p:ph type="title" idx="4294967295"/>
          </p:nvPr>
        </p:nvSpPr>
        <p:spPr>
          <a:xfrm>
            <a:off x="503238" y="346075"/>
            <a:ext cx="9072562" cy="1173163"/>
          </a:xfrm>
          <a:solidFill>
            <a:srgbClr val="B84747"/>
          </a:solidFill>
        </p:spPr>
        <p:txBody>
          <a:bodyPr/>
          <a:lstStyle/>
          <a:p>
            <a:pPr eaLnBrk="1">
              <a:buSzPct val="45000"/>
              <a:buFont typeface="StarSymbol"/>
              <a:buNone/>
            </a:pPr>
            <a:r>
              <a:rPr b="1"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La culture humaniste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4294967295"/>
          </p:nvPr>
        </p:nvSpPr>
        <p:spPr>
          <a:xfrm>
            <a:off x="647700" y="1260475"/>
            <a:ext cx="9072563" cy="6119813"/>
          </a:xfrm>
        </p:spPr>
        <p:txBody>
          <a:bodyPr anchor="ctr"/>
          <a:lstStyle/>
          <a:p>
            <a:pPr eaLnBrk="1">
              <a:buSzPct val="45000"/>
              <a:buFont typeface="StarSymbol"/>
              <a:buChar char="➔"/>
            </a:pPr>
            <a:r>
              <a:rPr smtClean="0">
                <a:solidFill>
                  <a:srgbClr val="000000"/>
                </a:solidFill>
                <a:latin typeface="Arial" charset="0"/>
                <a:cs typeface="Mangal" pitchFamily="18" charset="0"/>
              </a:rPr>
              <a:t> </a:t>
            </a:r>
            <a:r>
              <a:rPr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I</a:t>
            </a: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nterpréter de mémoire une chanson, participer avec exactitude à un jeu rythmique ; repérer les éléments caractéristiques simples ;</a:t>
            </a:r>
          </a:p>
          <a:p>
            <a:pPr eaLnBrk="1">
              <a:buSzPct val="45000"/>
              <a:buFont typeface="StarSymbol"/>
              <a:buChar char="➔"/>
            </a:pPr>
            <a:endParaRPr sz="2800" smtClean="0">
              <a:solidFill>
                <a:srgbClr val="B84747"/>
              </a:solidFill>
              <a:latin typeface="Arial" charset="0"/>
              <a:cs typeface="Mangal" pitchFamily="18" charset="0"/>
            </a:endParaRPr>
          </a:p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Reconnaître et décrire des œuvres visuelles ou musicales préalablement étudiées : savoir les situer dans le temps, en détailler certains éléments constitutifs en utilisant quelques termes d'un vocabulaire spécifique ;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Exprimer ses émotions, ses préférences face à une œuvre d'art, en utilisant ses connaissances ;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 txBox="1">
            <a:spLocks noGrp="1"/>
          </p:cNvSpPr>
          <p:nvPr>
            <p:ph type="title" idx="4294967295"/>
          </p:nvPr>
        </p:nvSpPr>
        <p:spPr>
          <a:xfrm>
            <a:off x="503238" y="307975"/>
            <a:ext cx="9072562" cy="1249363"/>
          </a:xfrm>
          <a:solidFill>
            <a:srgbClr val="B84747"/>
          </a:solidFill>
        </p:spPr>
        <p:txBody>
          <a:bodyPr/>
          <a:lstStyle/>
          <a:p>
            <a:pPr eaLnBrk="1">
              <a:buSzPct val="45000"/>
              <a:buFont typeface="StarSymbol"/>
              <a:buNone/>
            </a:pPr>
            <a:r>
              <a:rPr b="1"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Les compétences sociales et civiques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4294967295"/>
          </p:nvPr>
        </p:nvSpPr>
        <p:spPr>
          <a:xfrm>
            <a:off x="503238" y="1814513"/>
            <a:ext cx="9072562" cy="4899025"/>
          </a:xfrm>
        </p:spPr>
        <p:txBody>
          <a:bodyPr anchor="ctr"/>
          <a:lstStyle/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Respecter les règles de la collectivité ;</a:t>
            </a:r>
          </a:p>
          <a:p>
            <a:pPr eaLnBrk="1">
              <a:buSzPct val="45000"/>
              <a:buFont typeface="StarSymbol"/>
              <a:buChar char="➔"/>
            </a:pPr>
            <a:endParaRPr sz="2800" smtClean="0">
              <a:solidFill>
                <a:srgbClr val="B84747"/>
              </a:solidFill>
              <a:latin typeface="Arial" charset="0"/>
              <a:cs typeface="Mangal" pitchFamily="18" charset="0"/>
            </a:endParaRPr>
          </a:p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Comprendre la notion de droit et de devoir, les accepter et les mettre en application ;</a:t>
            </a:r>
          </a:p>
          <a:p>
            <a:pPr eaLnBrk="1">
              <a:buSzPct val="45000"/>
              <a:buFont typeface="StarSymbol"/>
              <a:buChar char="➔"/>
            </a:pPr>
            <a:endParaRPr sz="2800" smtClean="0">
              <a:solidFill>
                <a:srgbClr val="B84747"/>
              </a:solidFill>
              <a:latin typeface="Arial" charset="0"/>
              <a:cs typeface="Mangal" pitchFamily="18" charset="0"/>
            </a:endParaRPr>
          </a:p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Prendre part à un dialogue : prendre la parole devant les autres, écouter autrui, formuler et justifier un point de vue ;</a:t>
            </a:r>
          </a:p>
          <a:p>
            <a:pPr eaLnBrk="1">
              <a:buSzPct val="45000"/>
              <a:buFont typeface="StarSymbol"/>
              <a:buChar char="➔"/>
            </a:pPr>
            <a:endParaRPr sz="2800" smtClean="0">
              <a:solidFill>
                <a:srgbClr val="B84747"/>
              </a:solidFill>
              <a:latin typeface="Arial" charset="0"/>
              <a:cs typeface="Mangal" pitchFamily="18" charset="0"/>
            </a:endParaRPr>
          </a:p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Coopérer avec un ou plusieurs camarades ;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 txBox="1">
            <a:spLocks noGrp="1"/>
          </p:cNvSpPr>
          <p:nvPr>
            <p:ph type="title" idx="4294967295"/>
          </p:nvPr>
        </p:nvSpPr>
        <p:spPr>
          <a:xfrm>
            <a:off x="503238" y="346075"/>
            <a:ext cx="9072562" cy="1173163"/>
          </a:xfrm>
          <a:solidFill>
            <a:srgbClr val="B84747"/>
          </a:solidFill>
        </p:spPr>
        <p:txBody>
          <a:bodyPr/>
          <a:lstStyle/>
          <a:p>
            <a:pPr eaLnBrk="1">
              <a:buSzPct val="45000"/>
              <a:buFont typeface="StarSymbol"/>
              <a:buNone/>
            </a:pPr>
            <a:r>
              <a:rPr b="1"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L'autonomie et l'initiative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4294967295"/>
          </p:nvPr>
        </p:nvSpPr>
        <p:spPr>
          <a:xfrm>
            <a:off x="360363" y="1979613"/>
            <a:ext cx="9070975" cy="4899025"/>
          </a:xfrm>
        </p:spPr>
        <p:txBody>
          <a:bodyPr anchor="ctr"/>
          <a:lstStyle/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Respecter des consignes simples en autonomie ;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Montrer une certaine persévérance </a:t>
            </a:r>
            <a:r>
              <a:rPr sz="2800" b="1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dans toutes les activités</a:t>
            </a: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 ;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Commencer à savoir s'auto-évaluer dans des situations simples ;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S'impliquer dans un projet individuel ou collectif ;</a:t>
            </a:r>
          </a:p>
          <a:p>
            <a:pPr eaLnBrk="1">
              <a:buSzPct val="45000"/>
              <a:buFont typeface="StarSymbol"/>
              <a:buChar char="➔"/>
            </a:pPr>
            <a:r>
              <a:rPr sz="280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Soutenir une écoute prolongée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 txBox="1">
            <a:spLocks noGrp="1"/>
          </p:cNvSpPr>
          <p:nvPr>
            <p:ph type="title" idx="4294967295"/>
          </p:nvPr>
        </p:nvSpPr>
        <p:spPr>
          <a:xfrm>
            <a:off x="503238" y="346075"/>
            <a:ext cx="9072562" cy="1173163"/>
          </a:xfrm>
          <a:solidFill>
            <a:srgbClr val="B84747"/>
          </a:solidFill>
        </p:spPr>
        <p:txBody>
          <a:bodyPr/>
          <a:lstStyle/>
          <a:p>
            <a:pPr eaLnBrk="1">
              <a:buSzPct val="45000"/>
              <a:buFont typeface="StarSymbol"/>
              <a:buNone/>
            </a:pPr>
            <a:r>
              <a:rPr b="1" smtClean="0">
                <a:solidFill>
                  <a:srgbClr val="FFFFFF"/>
                </a:solidFill>
                <a:latin typeface="Arial" charset="0"/>
                <a:cs typeface="Mangal" pitchFamily="18" charset="0"/>
              </a:rPr>
              <a:t>La maîtrise de la langue française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4294967295"/>
          </p:nvPr>
        </p:nvSpPr>
        <p:spPr>
          <a:xfrm>
            <a:off x="468313" y="1760538"/>
            <a:ext cx="9070975" cy="4899025"/>
          </a:xfrm>
        </p:spPr>
        <p:txBody>
          <a:bodyPr anchor="ctr"/>
          <a:lstStyle/>
          <a:p>
            <a:pPr eaLnBrk="1">
              <a:buSzPct val="45000"/>
              <a:buFont typeface="StarSymbol"/>
              <a:buChar char="➔"/>
            </a:pPr>
            <a:r>
              <a:rPr smtClean="0">
                <a:solidFill>
                  <a:srgbClr val="000000"/>
                </a:solidFill>
                <a:latin typeface="Arial" charset="0"/>
                <a:cs typeface="Mangal" pitchFamily="18" charset="0"/>
              </a:rPr>
              <a:t> </a:t>
            </a:r>
            <a:r>
              <a:rPr sz="2800" b="1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S'exprimer à l'oral comme à l'écrit dans un vocabulaire approprié et précis ;</a:t>
            </a:r>
          </a:p>
          <a:p>
            <a:pPr eaLnBrk="1">
              <a:buSzPct val="45000"/>
              <a:buFont typeface="StarSymbol"/>
              <a:buChar char="➔"/>
            </a:pPr>
            <a:endParaRPr sz="2800" b="1" smtClean="0">
              <a:solidFill>
                <a:srgbClr val="B84747"/>
              </a:solidFill>
              <a:latin typeface="Arial" charset="0"/>
              <a:cs typeface="Mangal" pitchFamily="18" charset="0"/>
            </a:endParaRPr>
          </a:p>
          <a:p>
            <a:pPr eaLnBrk="1">
              <a:buSzPct val="45000"/>
              <a:buFont typeface="StarSymbol"/>
              <a:buChar char="➔"/>
            </a:pPr>
            <a:r>
              <a:rPr sz="2800" b="1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Prendre la parole en respectant le niveau de langue adapté ;</a:t>
            </a:r>
          </a:p>
          <a:p>
            <a:pPr eaLnBrk="1">
              <a:buSzPct val="45000"/>
              <a:buFont typeface="StarSymbol"/>
              <a:buChar char="➔"/>
            </a:pPr>
            <a:endParaRPr sz="2800" b="1" smtClean="0">
              <a:solidFill>
                <a:srgbClr val="B84747"/>
              </a:solidFill>
              <a:latin typeface="Arial" charset="0"/>
              <a:cs typeface="Mangal" pitchFamily="18" charset="0"/>
            </a:endParaRPr>
          </a:p>
          <a:p>
            <a:pPr eaLnBrk="1">
              <a:buSzPct val="45000"/>
              <a:buFont typeface="StarSymbol"/>
              <a:buChar char="➔"/>
            </a:pPr>
            <a:r>
              <a:rPr sz="2800" b="1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Comprendre des mots nouveaux et les utiliser à bon escient ;</a:t>
            </a:r>
          </a:p>
          <a:p>
            <a:pPr eaLnBrk="1">
              <a:buSzPct val="45000"/>
              <a:buFont typeface="StarSymbol"/>
              <a:buChar char="➔"/>
            </a:pPr>
            <a:endParaRPr sz="2800" b="1" smtClean="0">
              <a:solidFill>
                <a:srgbClr val="B84747"/>
              </a:solidFill>
              <a:latin typeface="Arial" charset="0"/>
              <a:cs typeface="Mangal" pitchFamily="18" charset="0"/>
            </a:endParaRPr>
          </a:p>
          <a:p>
            <a:pPr eaLnBrk="1">
              <a:buSzPct val="45000"/>
              <a:buFont typeface="StarSymbol"/>
              <a:buChar char="➔"/>
            </a:pPr>
            <a:r>
              <a:rPr sz="2800" b="1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 ...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ous-titre 1"/>
          <p:cNvSpPr txBox="1">
            <a:spLocks noGrp="1"/>
          </p:cNvSpPr>
          <p:nvPr>
            <p:ph type="subTitle" idx="4294967295"/>
          </p:nvPr>
        </p:nvSpPr>
        <p:spPr>
          <a:xfrm>
            <a:off x="360363" y="860425"/>
            <a:ext cx="9178925" cy="4899025"/>
          </a:xfrm>
        </p:spPr>
        <p:txBody>
          <a:bodyPr anchor="ctr"/>
          <a:lstStyle/>
          <a:p>
            <a:pPr algn="ctr" eaLnBrk="1">
              <a:buSzPct val="45000"/>
              <a:buFont typeface="StarSymbol"/>
              <a:buNone/>
            </a:pPr>
            <a:r>
              <a:rPr b="1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Toutes les compétences du socle commun font l'objet d'une programmation précise tout au long du cycle </a:t>
            </a:r>
            <a:r>
              <a:rPr b="1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3.</a:t>
            </a:r>
            <a:endParaRPr b="1" smtClean="0">
              <a:solidFill>
                <a:srgbClr val="B84747"/>
              </a:solidFill>
              <a:latin typeface="Arial" charset="0"/>
              <a:cs typeface="Mangal" pitchFamily="18" charset="0"/>
            </a:endParaRPr>
          </a:p>
          <a:p>
            <a:pPr algn="ctr" eaLnBrk="1">
              <a:buSzPct val="45000"/>
              <a:buFont typeface="StarSymbol"/>
              <a:buNone/>
            </a:pPr>
            <a:r>
              <a:rPr b="1" dirty="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Elles doivent être régulièrement évaluées.</a:t>
            </a:r>
            <a:br>
              <a:rPr b="1" dirty="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</a:br>
            <a:r>
              <a:rPr b="1" dirty="0" smtClean="0">
                <a:solidFill>
                  <a:srgbClr val="B84747"/>
                </a:solidFill>
                <a:latin typeface="Arial" charset="0"/>
                <a:cs typeface="Mangal" pitchFamily="18" charset="0"/>
              </a:rPr>
              <a:t>Les résultats sont transmis aux parents d'élève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300</Words>
  <Application>Microsoft Office PowerPoint</Application>
  <PresentationFormat>Personnalisé</PresentationFormat>
  <Paragraphs>40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Standard</vt:lpstr>
      <vt:lpstr>Les savoirs, des savoirs faire, des savoirs être  visés par l'école : le socle des compétences</vt:lpstr>
      <vt:lpstr>Le socle commun  des compétences  (Bulletin officiel du 19 juin 2008)</vt:lpstr>
      <vt:lpstr>La culture humaniste</vt:lpstr>
      <vt:lpstr>Les compétences sociales et civiques</vt:lpstr>
      <vt:lpstr>L'autonomie et l'initiative</vt:lpstr>
      <vt:lpstr>La maîtrise de la langue française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savoirs, des savoirs faire, des savoirs être  visés par l'école : le socle des compétences</dc:title>
  <dc:creator>Anne GRAËLLS</dc:creator>
  <cp:lastModifiedBy>JulyFox</cp:lastModifiedBy>
  <cp:revision>7</cp:revision>
  <dcterms:created xsi:type="dcterms:W3CDTF">2011-04-25T18:37:23Z</dcterms:created>
  <dcterms:modified xsi:type="dcterms:W3CDTF">2017-07-17T16:23:26Z</dcterms:modified>
</cp:coreProperties>
</file>